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6858000" cy="9144000"/>
  <p:embeddedFontLst>
    <p:embeddedFont>
      <p:font typeface="Arimo" panose="020B0604020202020204" charset="0"/>
      <p:regular r:id="rId31"/>
    </p:embeddedFont>
    <p:embeddedFont>
      <p:font typeface="Asap" panose="020B0604020202020204" charset="0"/>
      <p:regular r:id="rId32"/>
    </p:embeddedFont>
    <p:embeddedFont>
      <p:font typeface="Asap Bold" panose="020B0604020202020204" charset="0"/>
      <p:regular r:id="rId33"/>
    </p:embeddedFont>
    <p:embeddedFont>
      <p:font typeface="Muli" panose="020B0604020202020204" charset="0"/>
      <p:regular r:id="rId34"/>
    </p:embeddedFont>
    <p:embeddedFont>
      <p:font typeface="Muli Bold" panose="020B0604020202020204" charset="0"/>
      <p:regular r:id="rId35"/>
    </p:embeddedFont>
    <p:embeddedFont>
      <p:font typeface="Times New Roman Bold" panose="02020803070505020304" pitchFamily="18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tutsplus.com/categories/laravel" TargetMode="External"/><Relationship Id="rId3" Type="http://schemas.openxmlformats.org/officeDocument/2006/relationships/hyperlink" Target="https://www.php.net/docs.php" TargetMode="External"/><Relationship Id="rId7" Type="http://schemas.openxmlformats.org/officeDocument/2006/relationships/hyperlink" Target="https://www.vuemastery.com" TargetMode="External"/><Relationship Id="rId2" Type="http://schemas.openxmlformats.org/officeDocument/2006/relationships/hyperlink" Target="https://laravel.com/do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aravel.com/docs/8.x/security" TargetMode="External"/><Relationship Id="rId5" Type="http://schemas.openxmlformats.org/officeDocument/2006/relationships/hyperlink" Target="https://dataintensive.net" TargetMode="External"/><Relationship Id="rId4" Type="http://schemas.openxmlformats.org/officeDocument/2006/relationships/hyperlink" Target="https://dev.mysql.com/doc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261678"/>
            <a:ext cx="1944202" cy="2820613"/>
            <a:chOff x="0" y="0"/>
            <a:chExt cx="2592269" cy="376081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92269" cy="3760818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805592" y="1006820"/>
              <a:ext cx="981085" cy="822328"/>
            </a:xfrm>
            <a:custGeom>
              <a:avLst/>
              <a:gdLst/>
              <a:ahLst/>
              <a:cxnLst/>
              <a:rect l="l" t="t" r="r" b="b"/>
              <a:pathLst>
                <a:path w="981085" h="822328">
                  <a:moveTo>
                    <a:pt x="0" y="0"/>
                  </a:moveTo>
                  <a:lnTo>
                    <a:pt x="981085" y="0"/>
                  </a:lnTo>
                  <a:lnTo>
                    <a:pt x="981085" y="822327"/>
                  </a:lnTo>
                  <a:lnTo>
                    <a:pt x="0" y="822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818847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4803" y="650565"/>
            <a:ext cx="2258658" cy="756270"/>
          </a:xfrm>
          <a:custGeom>
            <a:avLst/>
            <a:gdLst/>
            <a:ahLst/>
            <a:cxnLst/>
            <a:rect l="l" t="t" r="r" b="b"/>
            <a:pathLst>
              <a:path w="2258658" h="756270">
                <a:moveTo>
                  <a:pt x="0" y="0"/>
                </a:moveTo>
                <a:lnTo>
                  <a:pt x="2258658" y="0"/>
                </a:lnTo>
                <a:lnTo>
                  <a:pt x="2258658" y="756270"/>
                </a:lnTo>
                <a:lnTo>
                  <a:pt x="0" y="756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594268" y="8515350"/>
          <a:ext cx="4499304" cy="1482090"/>
        </p:xfrm>
        <a:graphic>
          <a:graphicData uri="http://schemas.openxmlformats.org/drawingml/2006/table">
            <a:tbl>
              <a:tblPr/>
              <a:tblGrid>
                <a:gridCol w="1499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090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GIẢNG VIÊN HƯỚNG DẪN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GIẢNG VIÊN HƯỚNG DẪN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GIẢNG VIÊN HƯỚNG DẪN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000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PHẠM VŨ MINH HOÀNG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PHẠM VŨ MINH HOÀNG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PHẠM VŨ MINH HOÀNG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356795" y="1435115"/>
            <a:ext cx="1288012" cy="28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2"/>
              </a:lnSpc>
            </a:pPr>
            <a:r>
              <a:rPr lang="en-US" sz="1800" b="1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NHÓM 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56795" y="3706693"/>
            <a:ext cx="15337004" cy="2490622"/>
            <a:chOff x="0" y="0"/>
            <a:chExt cx="20449338" cy="33208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20449338" cy="198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131"/>
                </a:lnSpc>
              </a:pPr>
              <a:r>
                <a:rPr lang="en-US" sz="9260" spc="92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ĐỒ ÁN TỐT NGHIỆP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00083"/>
              <a:ext cx="20334737" cy="1120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1"/>
                </a:lnSpc>
              </a:pPr>
              <a:r>
                <a:rPr lang="en-US" sz="2913" spc="58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XÂY DỰNG WEBSITE QUẢN LÝ TRƯỜNG HỌC</a:t>
              </a:r>
            </a:p>
            <a:p>
              <a:pPr marL="0" lvl="0" indent="0" algn="ctr">
                <a:lnSpc>
                  <a:spcPts val="3321"/>
                </a:lnSpc>
              </a:pPr>
              <a:endParaRPr lang="en-US" sz="2913" spc="5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8515350"/>
          <a:ext cx="4499304" cy="1485900"/>
        </p:xfrm>
        <a:graphic>
          <a:graphicData uri="http://schemas.openxmlformats.org/drawingml/2006/table">
            <a:tbl>
              <a:tblPr/>
              <a:tblGrid>
                <a:gridCol w="1499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TRÌNH BÀY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TRÌNH BÀY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TRÌNH BÀY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NGUYỄN CHÍ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NGUYỄN CHÍ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NGUYỄN CHÍ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2935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195472" y="2165554"/>
            <a:ext cx="10956420" cy="8121446"/>
          </a:xfrm>
          <a:custGeom>
            <a:avLst/>
            <a:gdLst/>
            <a:ahLst/>
            <a:cxnLst/>
            <a:rect l="l" t="t" r="r" b="b"/>
            <a:pathLst>
              <a:path w="10956420" h="8121446">
                <a:moveTo>
                  <a:pt x="0" y="0"/>
                </a:moveTo>
                <a:lnTo>
                  <a:pt x="10956420" y="0"/>
                </a:lnTo>
                <a:lnTo>
                  <a:pt x="10956420" y="8121446"/>
                </a:lnTo>
                <a:lnTo>
                  <a:pt x="0" y="812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78627"/>
            <a:ext cx="1347852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TRẠNG THÁI NGƯỜI DÙNG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CC7C-CCF6-14B3-C9F1-E5A597562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40DA0AE-6A73-2EC2-F1F7-4201908CBB0A}"/>
              </a:ext>
            </a:extLst>
          </p:cNvPr>
          <p:cNvSpPr/>
          <p:nvPr/>
        </p:nvSpPr>
        <p:spPr>
          <a:xfrm>
            <a:off x="1028700" y="212935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E0D37D-21CE-4E3A-E5EC-7AA03A066BAD}"/>
              </a:ext>
            </a:extLst>
          </p:cNvPr>
          <p:cNvSpPr txBox="1"/>
          <p:nvPr/>
        </p:nvSpPr>
        <p:spPr>
          <a:xfrm>
            <a:off x="1028700" y="878627"/>
            <a:ext cx="1347852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LỚP</a:t>
            </a:r>
          </a:p>
        </p:txBody>
      </p:sp>
      <p:pic>
        <p:nvPicPr>
          <p:cNvPr id="3" name="Picture 2" descr="A computer code diagram with many small boxes&#10;&#10;Description automatically generated with medium confidence">
            <a:extLst>
              <a:ext uri="{FF2B5EF4-FFF2-40B4-BE49-F238E27FC236}">
                <a16:creationId xmlns:a16="http://schemas.microsoft.com/office/drawing/2014/main" id="{DC7FC6AC-42CF-5733-AAE7-8DD07F6F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54" y="1842557"/>
            <a:ext cx="12147523" cy="81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47267" y="1127751"/>
            <a:ext cx="6856532" cy="9159249"/>
          </a:xfrm>
          <a:custGeom>
            <a:avLst/>
            <a:gdLst/>
            <a:ahLst/>
            <a:cxnLst/>
            <a:rect l="l" t="t" r="r" b="b"/>
            <a:pathLst>
              <a:path w="6856532" h="9159249">
                <a:moveTo>
                  <a:pt x="0" y="0"/>
                </a:moveTo>
                <a:lnTo>
                  <a:pt x="6856532" y="0"/>
                </a:lnTo>
                <a:lnTo>
                  <a:pt x="6856532" y="9159249"/>
                </a:lnTo>
                <a:lnTo>
                  <a:pt x="0" y="915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0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4770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HOẠT ĐỘNG CHO ĐĂNG KÝ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980850" y="1420617"/>
            <a:ext cx="9852927" cy="9096980"/>
          </a:xfrm>
          <a:custGeom>
            <a:avLst/>
            <a:gdLst/>
            <a:ahLst/>
            <a:cxnLst/>
            <a:rect l="l" t="t" r="r" b="b"/>
            <a:pathLst>
              <a:path w="9852927" h="9096980">
                <a:moveTo>
                  <a:pt x="0" y="0"/>
                </a:moveTo>
                <a:lnTo>
                  <a:pt x="9852926" y="0"/>
                </a:lnTo>
                <a:lnTo>
                  <a:pt x="9852926" y="9096980"/>
                </a:lnTo>
                <a:lnTo>
                  <a:pt x="0" y="909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4770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THÀNH PHẦN.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42988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792224"/>
            <a:ext cx="16230600" cy="7466076"/>
          </a:xfrm>
          <a:custGeom>
            <a:avLst/>
            <a:gdLst/>
            <a:ahLst/>
            <a:cxnLst/>
            <a:rect l="l" t="t" r="r" b="b"/>
            <a:pathLst>
              <a:path w="16230600" h="7466076">
                <a:moveTo>
                  <a:pt x="0" y="0"/>
                </a:moveTo>
                <a:lnTo>
                  <a:pt x="16230600" y="0"/>
                </a:lnTo>
                <a:lnTo>
                  <a:pt x="16230600" y="7466076"/>
                </a:lnTo>
                <a:lnTo>
                  <a:pt x="0" y="74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4770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TRIỂN KHAI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7476" y="4618511"/>
            <a:ext cx="12197147" cy="108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89"/>
              </a:lnSpc>
            </a:pPr>
            <a:r>
              <a:rPr lang="en-US" sz="7446" b="1" spc="74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PHÂN TÍCH THIẾT KẾ CSDL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6252" y="6220471"/>
            <a:ext cx="1198950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135161" y="9618936"/>
            <a:ext cx="366780" cy="307429"/>
          </a:xfrm>
          <a:custGeom>
            <a:avLst/>
            <a:gdLst/>
            <a:ahLst/>
            <a:cxnLst/>
            <a:rect l="l" t="t" r="r" b="b"/>
            <a:pathLst>
              <a:path w="489041" h="409905">
                <a:moveTo>
                  <a:pt x="0" y="0"/>
                </a:moveTo>
                <a:lnTo>
                  <a:pt x="489041" y="0"/>
                </a:lnTo>
                <a:lnTo>
                  <a:pt x="489041" y="409905"/>
                </a:lnTo>
                <a:lnTo>
                  <a:pt x="0" y="40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9738" y="3480959"/>
          <a:ext cx="16230600" cy="5638799"/>
        </p:xfrm>
        <a:graphic>
          <a:graphicData uri="http://schemas.openxmlformats.org/drawingml/2006/table">
            <a:tbl>
              <a:tblPr/>
              <a:tblGrid>
                <a:gridCol w="5276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61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Tên bảng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Thuộc tính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36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Người dùng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id, tên, email, vai trò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thông tin cơ bản của người dùng (Admin, Giáo viên, Sinh viên, Kế toán).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1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id_admin, id_user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chi tiết thông tin admin.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1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Giáo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id_teacher, id_user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chi tiết thông tin giáo viên.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10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Sinh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id_student, id_user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chi tiết thông tin sinh viên.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208158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CƠ SỞ DỮ LIỆU - BẢNG NGƯỜI DÙNG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99057"/>
            <a:ext cx="12812911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tiêu: Quản lý thông tin và phân quyền người dùng.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02111"/>
            <a:ext cx="3455313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 trúc bảng: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9738" y="3480959"/>
          <a:ext cx="16230600" cy="6095999"/>
        </p:xfrm>
        <a:graphic>
          <a:graphicData uri="http://schemas.openxmlformats.org/drawingml/2006/table">
            <a:tbl>
              <a:tblPr/>
              <a:tblGrid>
                <a:gridCol w="5276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558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Tên bảng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Thuộc tính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94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Chuyên ngành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id_chuyennganh, ten_chuyennganh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thông tin về các chuyên ngành học.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94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Môn học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id_monhoc, ten_monhoc, id_chuyennganh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thông tin về môn học và chuyên ngành liên kết.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358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Chi tiết môn học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id_monhoc, giangvien, thoikhoabieu, noidung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thông tin chi tiết về môn học: giáo viên dạy, thời khóa biểu, tài liệu học.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894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Thành tích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id_sinhvien, id_monhoc, diem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điểm số và điểm danh của sinh viên trong các môn học.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217683"/>
            <a:ext cx="18225948" cy="8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5800" b="1" spc="58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CƠ SỞ DỮ LIỆU - BẢNG KHÓA HỌC VÀ MÔN HỌC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99057"/>
            <a:ext cx="13826014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tiêu: Quản lý các khóa học và môn học trong hệ thống.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02111"/>
            <a:ext cx="3455313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 trúc bảng: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135161" y="9618936"/>
            <a:ext cx="366780" cy="307429"/>
          </a:xfrm>
          <a:custGeom>
            <a:avLst/>
            <a:gdLst/>
            <a:ahLst/>
            <a:cxnLst/>
            <a:rect l="l" t="t" r="r" b="b"/>
            <a:pathLst>
              <a:path w="489041" h="409905">
                <a:moveTo>
                  <a:pt x="0" y="0"/>
                </a:moveTo>
                <a:lnTo>
                  <a:pt x="489041" y="0"/>
                </a:lnTo>
                <a:lnTo>
                  <a:pt x="489041" y="409905"/>
                </a:lnTo>
                <a:lnTo>
                  <a:pt x="0" y="40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9738" y="3480959"/>
          <a:ext cx="16230600" cy="4571999"/>
        </p:xfrm>
        <a:graphic>
          <a:graphicData uri="http://schemas.openxmlformats.org/drawingml/2006/table">
            <a:tbl>
              <a:tblPr/>
              <a:tblGrid>
                <a:gridCol w="5276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773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Tên bảng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Thuộc tính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42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Giỏ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id_giohang, id_sinhvien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giỏ hàng của sinh viên.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42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Chi tiết giỏ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id_giohang, id_monhoc, 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Lưu trữ các môn học trong giỏ hàng của sinh viên.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42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Chi tiết môn học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id_thanhtoan, id_sinhvien, ngay_thanhtoan, tien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thanh toán, bao gồm số tiền, ngày thanh toán.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217683"/>
            <a:ext cx="16071638" cy="8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5800" b="1" spc="58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CƠ SỞ DỮ LIỆU - THANH TOÁN VÀ GIỎ HÀNG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08582"/>
            <a:ext cx="17259300" cy="613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92"/>
              </a:lnSpc>
              <a:spcBef>
                <a:spcPct val="0"/>
              </a:spcBef>
            </a:pP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tiêu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lý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toán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giỏ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hàng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của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sinh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viên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khi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đăng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ký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khóa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7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học</a:t>
            </a:r>
            <a:r>
              <a:rPr lang="en-US" sz="37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81666"/>
            <a:ext cx="3455313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trúc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bảng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135161" y="9618936"/>
            <a:ext cx="366780" cy="307429"/>
          </a:xfrm>
          <a:custGeom>
            <a:avLst/>
            <a:gdLst/>
            <a:ahLst/>
            <a:cxnLst/>
            <a:rect l="l" t="t" r="r" b="b"/>
            <a:pathLst>
              <a:path w="489041" h="409905">
                <a:moveTo>
                  <a:pt x="0" y="0"/>
                </a:moveTo>
                <a:lnTo>
                  <a:pt x="489041" y="0"/>
                </a:lnTo>
                <a:lnTo>
                  <a:pt x="489041" y="409905"/>
                </a:lnTo>
                <a:lnTo>
                  <a:pt x="0" y="40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844989"/>
              </p:ext>
            </p:extLst>
          </p:nvPr>
        </p:nvGraphicFramePr>
        <p:xfrm>
          <a:off x="1722835" y="2886115"/>
          <a:ext cx="15273799" cy="6905584"/>
        </p:xfrm>
        <a:graphic>
          <a:graphicData uri="http://schemas.openxmlformats.org/drawingml/2006/table">
            <a:tbl>
              <a:tblPr/>
              <a:tblGrid>
                <a:gridCol w="49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84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Tên bảng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Thuộc tính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064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Người dùng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id_user, tên, email, vai trò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cơ bản của người dùng.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64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Chuyên ngành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id_chuyennganh, ten_chuyennganh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về các chuyên ngành.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62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Môn học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id_monhoc, ten_monhoc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về các môn học.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754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Thanh toán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id_thanhtoan, ngay_thanhtoan, tien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 lý thông tin thanh toán của sinh viên.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064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Thành tích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id_sinhvien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,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id_monhoc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, diem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Quản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lý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điểm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số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và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điểm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danh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của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sinh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viên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217683"/>
            <a:ext cx="18225948" cy="8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5800" b="1" spc="58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CƠ SỞ DỮ LIỆU -  TÌM KIẾM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99057"/>
            <a:ext cx="15125700" cy="661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tiêu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lý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khóa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học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và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môn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học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trong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thống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26244"/>
            <a:ext cx="3455313" cy="67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trúc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008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bảng</a:t>
            </a:r>
            <a:r>
              <a:rPr lang="en-US" sz="4008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4718"/>
            <a:ext cx="622794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THÀNH VIÊN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429230"/>
              </p:ext>
            </p:extLst>
          </p:nvPr>
        </p:nvGraphicFramePr>
        <p:xfrm>
          <a:off x="8509390" y="1028700"/>
          <a:ext cx="8749910" cy="8456315"/>
        </p:xfrm>
        <a:graphic>
          <a:graphicData uri="http://schemas.openxmlformats.org/drawingml/2006/table">
            <a:tbl>
              <a:tblPr/>
              <a:tblGrid>
                <a:gridCol w="1883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6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084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b="1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1</a:t>
                      </a:r>
                      <a:endParaRPr lang="en-US" sz="1400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3200" u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</a:t>
                      </a: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200" u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Đức</a:t>
                      </a: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200" u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Thuận</a:t>
                      </a: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(</a:t>
                      </a:r>
                      <a:r>
                        <a:rPr lang="en-US" sz="3200" u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Nhóm</a:t>
                      </a: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200" u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trưởng</a:t>
                      </a:r>
                      <a:r>
                        <a:rPr lang="en-US" sz="3200" u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en-US" sz="1400" u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8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u="sng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3200" u="sng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</a:t>
                      </a:r>
                      <a:r>
                        <a:rPr lang="en-US" sz="3200" u="sng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Chí </a:t>
                      </a:r>
                      <a:r>
                        <a:rPr lang="en-US" sz="3200" u="sng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Cường</a:t>
                      </a: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8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u="sng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Vũ Thanh </a:t>
                      </a:r>
                      <a:r>
                        <a:rPr lang="en-US" sz="3200" u="sng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Hòa</a:t>
                      </a: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182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4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3200" u="sng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3200" u="sng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Nguyễn</a:t>
                      </a:r>
                      <a:r>
                        <a:rPr lang="en-US" sz="3200" u="sng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Văn </a:t>
                      </a:r>
                      <a:r>
                        <a:rPr lang="en-US" sz="3200" u="sng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Vương</a:t>
                      </a: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400" u="sng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7476" y="4615065"/>
            <a:ext cx="12197147" cy="10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9"/>
              </a:lnSpc>
            </a:pPr>
            <a:r>
              <a:rPr lang="en-US" sz="7446" b="1" spc="74" dirty="0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MÔ PHỎNG WEBSITE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6252" y="6220471"/>
            <a:ext cx="1198950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58910" y="1200664"/>
            <a:ext cx="4970180" cy="8755377"/>
          </a:xfrm>
          <a:custGeom>
            <a:avLst/>
            <a:gdLst/>
            <a:ahLst/>
            <a:cxnLst/>
            <a:rect l="l" t="t" r="r" b="b"/>
            <a:pathLst>
              <a:path w="4970180" h="8755377">
                <a:moveTo>
                  <a:pt x="0" y="0"/>
                </a:moveTo>
                <a:lnTo>
                  <a:pt x="4970180" y="0"/>
                </a:lnTo>
                <a:lnTo>
                  <a:pt x="4970180" y="8755376"/>
                </a:lnTo>
                <a:lnTo>
                  <a:pt x="0" y="875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08158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GIAO DIỆN CHÍNH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385" y="1928908"/>
            <a:ext cx="7174280" cy="5490996"/>
          </a:xfrm>
          <a:custGeom>
            <a:avLst/>
            <a:gdLst/>
            <a:ahLst/>
            <a:cxnLst/>
            <a:rect l="l" t="t" r="r" b="b"/>
            <a:pathLst>
              <a:path w="7174280" h="5490996">
                <a:moveTo>
                  <a:pt x="0" y="0"/>
                </a:moveTo>
                <a:lnTo>
                  <a:pt x="7174280" y="0"/>
                </a:lnTo>
                <a:lnTo>
                  <a:pt x="7174280" y="5490996"/>
                </a:lnTo>
                <a:lnTo>
                  <a:pt x="0" y="549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363" t="-43321" r="-83625" b="-40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04205" y="1928908"/>
            <a:ext cx="6060586" cy="5490996"/>
          </a:xfrm>
          <a:custGeom>
            <a:avLst/>
            <a:gdLst/>
            <a:ahLst/>
            <a:cxnLst/>
            <a:rect l="l" t="t" r="r" b="b"/>
            <a:pathLst>
              <a:path w="6060586" h="5490996">
                <a:moveTo>
                  <a:pt x="0" y="0"/>
                </a:moveTo>
                <a:lnTo>
                  <a:pt x="6060586" y="0"/>
                </a:lnTo>
                <a:lnTo>
                  <a:pt x="6060586" y="5490996"/>
                </a:lnTo>
                <a:lnTo>
                  <a:pt x="0" y="54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345" t="-41393" r="-107109" b="-38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08158"/>
            <a:ext cx="1468336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CHỨC NĂNG ĐĂNG NHẬP VÀ ĐĂNG KÝ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809553"/>
            <a:ext cx="5805719" cy="3333947"/>
          </a:xfrm>
          <a:custGeom>
            <a:avLst/>
            <a:gdLst/>
            <a:ahLst/>
            <a:cxnLst/>
            <a:rect l="l" t="t" r="r" b="b"/>
            <a:pathLst>
              <a:path w="5805719" h="3333947">
                <a:moveTo>
                  <a:pt x="0" y="0"/>
                </a:moveTo>
                <a:lnTo>
                  <a:pt x="5805719" y="0"/>
                </a:lnTo>
                <a:lnTo>
                  <a:pt x="5805719" y="3333947"/>
                </a:lnTo>
                <a:lnTo>
                  <a:pt x="0" y="3333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937" r="-47719" b="-809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7256" y="5922891"/>
            <a:ext cx="4488606" cy="3709669"/>
          </a:xfrm>
          <a:custGeom>
            <a:avLst/>
            <a:gdLst/>
            <a:ahLst/>
            <a:cxnLst/>
            <a:rect l="l" t="t" r="r" b="b"/>
            <a:pathLst>
              <a:path w="4488606" h="3709669">
                <a:moveTo>
                  <a:pt x="0" y="0"/>
                </a:moveTo>
                <a:lnTo>
                  <a:pt x="4488606" y="0"/>
                </a:lnTo>
                <a:lnTo>
                  <a:pt x="4488606" y="3709669"/>
                </a:lnTo>
                <a:lnTo>
                  <a:pt x="0" y="370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829" t="-2448" r="-80947" b="-624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47558" y="1543965"/>
            <a:ext cx="9572539" cy="3599535"/>
          </a:xfrm>
          <a:custGeom>
            <a:avLst/>
            <a:gdLst/>
            <a:ahLst/>
            <a:cxnLst/>
            <a:rect l="l" t="t" r="r" b="b"/>
            <a:pathLst>
              <a:path w="9572539" h="3599535">
                <a:moveTo>
                  <a:pt x="0" y="0"/>
                </a:moveTo>
                <a:lnTo>
                  <a:pt x="9572538" y="0"/>
                </a:lnTo>
                <a:lnTo>
                  <a:pt x="9572538" y="3599535"/>
                </a:lnTo>
                <a:lnTo>
                  <a:pt x="0" y="359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4" r="-7962" b="-52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83197" y="6112613"/>
            <a:ext cx="11301259" cy="2959517"/>
          </a:xfrm>
          <a:custGeom>
            <a:avLst/>
            <a:gdLst/>
            <a:ahLst/>
            <a:cxnLst/>
            <a:rect l="l" t="t" r="r" b="b"/>
            <a:pathLst>
              <a:path w="11301259" h="2959517">
                <a:moveTo>
                  <a:pt x="0" y="0"/>
                </a:moveTo>
                <a:lnTo>
                  <a:pt x="11301259" y="0"/>
                </a:lnTo>
                <a:lnTo>
                  <a:pt x="11301259" y="2959517"/>
                </a:lnTo>
                <a:lnTo>
                  <a:pt x="0" y="2959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QUẢN LÝ NGƯỜI DÙNG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9738" y="1704363"/>
            <a:ext cx="8008477" cy="3439137"/>
          </a:xfrm>
          <a:custGeom>
            <a:avLst/>
            <a:gdLst/>
            <a:ahLst/>
            <a:cxnLst/>
            <a:rect l="l" t="t" r="r" b="b"/>
            <a:pathLst>
              <a:path w="8008477" h="3439137">
                <a:moveTo>
                  <a:pt x="0" y="0"/>
                </a:moveTo>
                <a:lnTo>
                  <a:pt x="8008477" y="0"/>
                </a:lnTo>
                <a:lnTo>
                  <a:pt x="8008477" y="3439137"/>
                </a:lnTo>
                <a:lnTo>
                  <a:pt x="0" y="3439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72" t="-10564" r="-13043" b="-652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10191" y="1508793"/>
            <a:ext cx="8349109" cy="4476225"/>
          </a:xfrm>
          <a:custGeom>
            <a:avLst/>
            <a:gdLst/>
            <a:ahLst/>
            <a:cxnLst/>
            <a:rect l="l" t="t" r="r" b="b"/>
            <a:pathLst>
              <a:path w="8349109" h="4476225">
                <a:moveTo>
                  <a:pt x="0" y="0"/>
                </a:moveTo>
                <a:lnTo>
                  <a:pt x="8349109" y="0"/>
                </a:lnTo>
                <a:lnTo>
                  <a:pt x="8349109" y="4476226"/>
                </a:lnTo>
                <a:lnTo>
                  <a:pt x="0" y="44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27" r="-8431" b="-360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625" y="6289819"/>
            <a:ext cx="8796565" cy="3627416"/>
          </a:xfrm>
          <a:custGeom>
            <a:avLst/>
            <a:gdLst/>
            <a:ahLst/>
            <a:cxnLst/>
            <a:rect l="l" t="t" r="r" b="b"/>
            <a:pathLst>
              <a:path w="8796565" h="3627416">
                <a:moveTo>
                  <a:pt x="0" y="0"/>
                </a:moveTo>
                <a:lnTo>
                  <a:pt x="8796566" y="0"/>
                </a:lnTo>
                <a:lnTo>
                  <a:pt x="8796566" y="3627416"/>
                </a:lnTo>
                <a:lnTo>
                  <a:pt x="0" y="362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26" r="-7046" b="-68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6346591"/>
            <a:ext cx="8712451" cy="3513872"/>
          </a:xfrm>
          <a:custGeom>
            <a:avLst/>
            <a:gdLst/>
            <a:ahLst/>
            <a:cxnLst/>
            <a:rect l="l" t="t" r="r" b="b"/>
            <a:pathLst>
              <a:path w="8712451" h="3513872">
                <a:moveTo>
                  <a:pt x="0" y="0"/>
                </a:moveTo>
                <a:lnTo>
                  <a:pt x="8712451" y="0"/>
                </a:lnTo>
                <a:lnTo>
                  <a:pt x="8712451" y="3513872"/>
                </a:lnTo>
                <a:lnTo>
                  <a:pt x="0" y="3513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55" r="-7558" b="-736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QUẢN LÝ HÓA ĐƠN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578439"/>
            <a:ext cx="9161185" cy="4969943"/>
          </a:xfrm>
          <a:custGeom>
            <a:avLst/>
            <a:gdLst/>
            <a:ahLst/>
            <a:cxnLst/>
            <a:rect l="l" t="t" r="r" b="b"/>
            <a:pathLst>
              <a:path w="9161185" h="4969943">
                <a:moveTo>
                  <a:pt x="0" y="0"/>
                </a:moveTo>
                <a:lnTo>
                  <a:pt x="9161185" y="0"/>
                </a:lnTo>
                <a:lnTo>
                  <a:pt x="9161185" y="4969943"/>
                </a:lnTo>
                <a:lnTo>
                  <a:pt x="0" y="4969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6284714"/>
            <a:ext cx="7917641" cy="3689998"/>
          </a:xfrm>
          <a:custGeom>
            <a:avLst/>
            <a:gdLst/>
            <a:ahLst/>
            <a:cxnLst/>
            <a:rect l="l" t="t" r="r" b="b"/>
            <a:pathLst>
              <a:path w="7917641" h="3689998">
                <a:moveTo>
                  <a:pt x="0" y="0"/>
                </a:moveTo>
                <a:lnTo>
                  <a:pt x="7917641" y="0"/>
                </a:lnTo>
                <a:lnTo>
                  <a:pt x="7917641" y="3689998"/>
                </a:lnTo>
                <a:lnTo>
                  <a:pt x="0" y="368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23" r="-10612" b="-64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QUẢN LÝ HÓA ĐƠN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0410" y="1559755"/>
            <a:ext cx="14157805" cy="7556729"/>
          </a:xfrm>
          <a:custGeom>
            <a:avLst/>
            <a:gdLst/>
            <a:ahLst/>
            <a:cxnLst/>
            <a:rect l="l" t="t" r="r" b="b"/>
            <a:pathLst>
              <a:path w="14157805" h="7556729">
                <a:moveTo>
                  <a:pt x="0" y="0"/>
                </a:moveTo>
                <a:lnTo>
                  <a:pt x="14157805" y="0"/>
                </a:lnTo>
                <a:lnTo>
                  <a:pt x="14157805" y="7556729"/>
                </a:lnTo>
                <a:lnTo>
                  <a:pt x="0" y="7556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GIỎ HÀNG VÀ THANH TOÁN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9347" y="1515325"/>
            <a:ext cx="8779037" cy="4543152"/>
          </a:xfrm>
          <a:custGeom>
            <a:avLst/>
            <a:gdLst/>
            <a:ahLst/>
            <a:cxnLst/>
            <a:rect l="l" t="t" r="r" b="b"/>
            <a:pathLst>
              <a:path w="8779037" h="4543152">
                <a:moveTo>
                  <a:pt x="0" y="0"/>
                </a:moveTo>
                <a:lnTo>
                  <a:pt x="8779037" y="0"/>
                </a:lnTo>
                <a:lnTo>
                  <a:pt x="8779037" y="4543152"/>
                </a:lnTo>
                <a:lnTo>
                  <a:pt x="0" y="454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13207" y="5383673"/>
            <a:ext cx="8804954" cy="4721656"/>
          </a:xfrm>
          <a:custGeom>
            <a:avLst/>
            <a:gdLst/>
            <a:ahLst/>
            <a:cxnLst/>
            <a:rect l="l" t="t" r="r" b="b"/>
            <a:pathLst>
              <a:path w="8804954" h="4721656">
                <a:moveTo>
                  <a:pt x="0" y="0"/>
                </a:moveTo>
                <a:lnTo>
                  <a:pt x="8804953" y="0"/>
                </a:lnTo>
                <a:lnTo>
                  <a:pt x="8804953" y="4721656"/>
                </a:lnTo>
                <a:lnTo>
                  <a:pt x="0" y="472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THỜI KHÓA BIỂU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86376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69738" y="222446"/>
            <a:ext cx="1588693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TÀI LIỆU THAM KHẢO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506" y="1762121"/>
            <a:ext cx="12224739" cy="7759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[1] LARAVEL DOCUMENTATION - LARAVEL OFFICIAL DOCUMENTATION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2" tooltip="https://laravel.com/docs"/>
              </a:rPr>
              <a:t>https://laravel.com/docs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[2] PHP Official Documentation - PHP Manual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3" tooltip="https://www.php.net/docs.php"/>
              </a:rPr>
              <a:t>https://www.php.net/docs.php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[3] Vue.js Official Guide - Vue.js Documentation https://vuejs.org/guide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[4] MySQL Documentation - MySQL Official Documentation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4" tooltip="https://dev.mysql.com/doc/"/>
              </a:rPr>
              <a:t>https://dev.mysql.com/doc/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[5] SQL for Web Developers - W3Schools https://www.w3schools.com/sql/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[6] Designing Data-Intensive Applications by Martin Kleppmann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5" tooltip="https://dataintensive.net"/>
              </a:rPr>
              <a:t>https://dataintensive.net/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[7] Software Engineering: A Practitioner's Approach by Roger S. Pressman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[8] Material Design by Google - Google Design https://material.io/design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[9] UX Design Principles by Nielsen Norman Group https://www.nngroup.com/articles/ten-usability-heuristics/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[10] OWASP Top 10 - OWASP https://owasp.org/www-project-top-ten/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[11] Laravel Security Documentation - Laravel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6" tooltip="https://laravel.com/docs/8.x/security"/>
              </a:rPr>
              <a:t>https://laravel.com/docs/8.x/security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[12] Full Stack Development with Laravel and Vue.js - Tutorials.eu https://www.tutorials.eu/courses/full-stack-development-with-laravel-and-vuejs/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[13] Full Stack Web Development with Laravel and Vue.js - Codecourse https://www.codecourse.com/courses/laravel-vuejs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[14] Agile Project Management with Scrum by Ken Schwaber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[15] The Lean Startup by Eric Ries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[16] Vue Mastery - Vue.js Online Courses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7" tooltip="https://www.vuemastery.com"/>
              </a:rPr>
              <a:t>https://www.vuemastery.com/</a:t>
            </a:r>
          </a:p>
          <a:p>
            <a:pPr algn="l">
              <a:lnSpc>
                <a:spcPts val="2280"/>
              </a:lnSpc>
            </a:pPr>
            <a:r>
              <a:rPr lang="en-US" sz="2000" b="1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[17] TutsPlus: Laravel Tutorials - TutsPlus </a:t>
            </a:r>
            <a:r>
              <a:rPr lang="en-US" sz="2000" b="1" u="sng" spc="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8" tooltip="https://code.tutsplus.com/categories/laravel"/>
              </a:rPr>
              <a:t>https://code.tutsplus.com/categories/laravel</a:t>
            </a:r>
          </a:p>
          <a:p>
            <a:pPr algn="l">
              <a:lnSpc>
                <a:spcPts val="2280"/>
              </a:lnSpc>
              <a:spcBef>
                <a:spcPct val="0"/>
              </a:spcBef>
            </a:pPr>
            <a:endParaRPr lang="en-US" sz="2000" b="1" u="sng" spc="2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  <a:hlinkClick r:id="rId8" tooltip="https://code.tutsplus.com/categories/larav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7476" y="4615065"/>
            <a:ext cx="12197147" cy="10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9"/>
              </a:lnSpc>
            </a:pPr>
            <a:r>
              <a:rPr lang="en-US" sz="7446" b="1" spc="74" dirty="0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6252" y="6220471"/>
            <a:ext cx="1198950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33843"/>
            <a:ext cx="6340740" cy="6724767"/>
            <a:chOff x="0" y="0"/>
            <a:chExt cx="8454320" cy="8966357"/>
          </a:xfrm>
        </p:grpSpPr>
        <p:sp>
          <p:nvSpPr>
            <p:cNvPr id="3" name="AutoShape 3"/>
            <p:cNvSpPr/>
            <p:nvPr/>
          </p:nvSpPr>
          <p:spPr>
            <a:xfrm>
              <a:off x="0" y="1860205"/>
              <a:ext cx="845432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454320" cy="129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10"/>
                </a:lnSpc>
              </a:pPr>
              <a:r>
                <a:rPr lang="en-US" sz="6500" b="1" spc="65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VẤN ĐỀ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31711"/>
              <a:ext cx="8454320" cy="6460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5"/>
                </a:lnSpc>
              </a:pPr>
              <a:r>
                <a:rPr lang="en-US" sz="34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Bất cập trong quản lý thông tin trường học thủ công:</a:t>
              </a:r>
            </a:p>
            <a:p>
              <a:pPr marL="750254" lvl="1" indent="-375127" algn="l">
                <a:lnSpc>
                  <a:spcPts val="4865"/>
                </a:lnSpc>
                <a:buFont typeface="Arial"/>
                <a:buChar char="•"/>
              </a:pPr>
              <a:r>
                <a:rPr lang="en-US" sz="34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Tốn thời gian, dễ sai sót. </a:t>
              </a:r>
            </a:p>
            <a:p>
              <a:pPr marL="750254" lvl="1" indent="-375127" algn="l">
                <a:lnSpc>
                  <a:spcPts val="4865"/>
                </a:lnSpc>
                <a:buFont typeface="Arial"/>
                <a:buChar char="•"/>
              </a:pPr>
              <a:r>
                <a:rPr lang="en-US" sz="34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Khó khăn trong lưu trữ và tìm kiếm.</a:t>
              </a:r>
            </a:p>
            <a:p>
              <a:pPr marL="750254" lvl="1" indent="-375127" algn="l">
                <a:lnSpc>
                  <a:spcPts val="4865"/>
                </a:lnSpc>
                <a:buFont typeface="Arial"/>
                <a:buChar char="•"/>
              </a:pPr>
              <a:r>
                <a:rPr lang="en-US" sz="34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Thiếu đồng bộ.</a:t>
              </a:r>
            </a:p>
            <a:p>
              <a:pPr marL="750254" lvl="1" indent="-375127" algn="l">
                <a:lnSpc>
                  <a:spcPts val="4865"/>
                </a:lnSpc>
                <a:buFont typeface="Arial"/>
                <a:buChar char="•"/>
              </a:pPr>
              <a:r>
                <a:rPr lang="en-US" sz="34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Chậm trễ trong báo cáo.</a:t>
              </a:r>
            </a:p>
            <a:p>
              <a:pPr algn="l">
                <a:lnSpc>
                  <a:spcPts val="4865"/>
                </a:lnSpc>
              </a:pPr>
              <a:endParaRPr lang="en-US" sz="3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5"/>
                </a:lnSpc>
              </a:pPr>
              <a:r>
                <a:rPr lang="en-US" sz="1899" b="1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NHÓM 6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8281537" y="3024513"/>
            <a:ext cx="8977763" cy="4276809"/>
          </a:xfrm>
          <a:custGeom>
            <a:avLst/>
            <a:gdLst/>
            <a:ahLst/>
            <a:cxnLst/>
            <a:rect l="l" t="t" r="r" b="b"/>
            <a:pathLst>
              <a:path w="8977763" h="4276809">
                <a:moveTo>
                  <a:pt x="0" y="0"/>
                </a:moveTo>
                <a:lnTo>
                  <a:pt x="8977763" y="0"/>
                </a:lnTo>
                <a:lnTo>
                  <a:pt x="8977763" y="4276809"/>
                </a:lnTo>
                <a:lnTo>
                  <a:pt x="0" y="427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87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42975"/>
            <a:ext cx="7109601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5"/>
              </a:lnSpc>
            </a:pPr>
            <a:r>
              <a:rPr lang="en-US" sz="6500" b="1" u="none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GIẢI PHÁP</a:t>
            </a:r>
          </a:p>
          <a:p>
            <a:pPr marL="0" lvl="0" indent="0" algn="l">
              <a:lnSpc>
                <a:spcPts val="8515"/>
              </a:lnSpc>
            </a:pPr>
            <a:r>
              <a:rPr lang="en-US" sz="6500" b="1" u="none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ĐƯỢC ĐỀ XUẤT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3769520"/>
            <a:ext cx="7689915" cy="4565134"/>
            <a:chOff x="0" y="0"/>
            <a:chExt cx="10253220" cy="608684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5476" b="5476"/>
            <a:stretch>
              <a:fillRect/>
            </a:stretch>
          </p:blipFill>
          <p:spPr>
            <a:xfrm>
              <a:off x="0" y="0"/>
              <a:ext cx="10253220" cy="608684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9" name="TextBox 9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5"/>
                </a:lnSpc>
              </a:pPr>
              <a:r>
                <a:rPr lang="en-US" sz="1899" b="1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NHÓM 6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69368" y="2124162"/>
            <a:ext cx="10518632" cy="670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 giải quyết những bất cập trong việc quản lý thông tin trường học thủ công, nhóm đã quyết định phát triển một Website Quản Lý Trường Học.</a:t>
            </a:r>
          </a:p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này được thiết kế nhằm:</a:t>
            </a:r>
          </a:p>
          <a:p>
            <a:pPr marL="582933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Tự động hóa các quy trình quản lý thông tin học sinh, giáo viên, lớp học, và điểm số.</a:t>
            </a:r>
          </a:p>
          <a:p>
            <a:pPr marL="582933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Giảm thiểu sai sót và tiết kiệm thời gian trong việc xử lý và lưu trữ dữ liệu.</a:t>
            </a:r>
          </a:p>
          <a:p>
            <a:pPr marL="582933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Tăng cường khả năng truy cập và tra cứu thông tin một cách nhanh chóng, chính xác.</a:t>
            </a:r>
          </a:p>
          <a:p>
            <a:pPr marL="582933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Hỗ trợ ra quyết định hiệu quả hơn thông qua hệ thống báo cáo và thống kê tự động.</a:t>
            </a:r>
          </a:p>
          <a:p>
            <a:pPr marL="582933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 nhiều chức năng nữa</a:t>
            </a:r>
          </a:p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endParaRPr lang="en-US" sz="27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75490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7" name="TextBox 7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5"/>
                </a:lnSpc>
              </a:pPr>
              <a:r>
                <a:rPr lang="en-US" sz="1899" b="1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NHÓM 6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5043581" y="3032694"/>
            <a:ext cx="1480997" cy="1536934"/>
          </a:xfrm>
          <a:custGeom>
            <a:avLst/>
            <a:gdLst/>
            <a:ahLst/>
            <a:cxnLst/>
            <a:rect l="l" t="t" r="r" b="b"/>
            <a:pathLst>
              <a:path w="1480997" h="1536934">
                <a:moveTo>
                  <a:pt x="0" y="0"/>
                </a:moveTo>
                <a:lnTo>
                  <a:pt x="1480997" y="0"/>
                </a:lnTo>
                <a:lnTo>
                  <a:pt x="1480997" y="1536934"/>
                </a:lnTo>
                <a:lnTo>
                  <a:pt x="0" y="1536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207079" y="4941115"/>
            <a:ext cx="1154001" cy="1278612"/>
          </a:xfrm>
          <a:custGeom>
            <a:avLst/>
            <a:gdLst/>
            <a:ahLst/>
            <a:cxnLst/>
            <a:rect l="l" t="t" r="r" b="b"/>
            <a:pathLst>
              <a:path w="1154001" h="1278612">
                <a:moveTo>
                  <a:pt x="0" y="0"/>
                </a:moveTo>
                <a:lnTo>
                  <a:pt x="1154001" y="0"/>
                </a:lnTo>
                <a:lnTo>
                  <a:pt x="1154001" y="1278612"/>
                </a:lnTo>
                <a:lnTo>
                  <a:pt x="0" y="1278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43581" y="6829327"/>
            <a:ext cx="1446102" cy="1083180"/>
          </a:xfrm>
          <a:custGeom>
            <a:avLst/>
            <a:gdLst/>
            <a:ahLst/>
            <a:cxnLst/>
            <a:rect l="l" t="t" r="r" b="b"/>
            <a:pathLst>
              <a:path w="1446102" h="1083180">
                <a:moveTo>
                  <a:pt x="0" y="0"/>
                </a:moveTo>
                <a:lnTo>
                  <a:pt x="1446102" y="0"/>
                </a:lnTo>
                <a:lnTo>
                  <a:pt x="1446102" y="1083181"/>
                </a:lnTo>
                <a:lnTo>
                  <a:pt x="0" y="1083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72380" y="3041740"/>
            <a:ext cx="1518842" cy="1518842"/>
          </a:xfrm>
          <a:custGeom>
            <a:avLst/>
            <a:gdLst/>
            <a:ahLst/>
            <a:cxnLst/>
            <a:rect l="l" t="t" r="r" b="b"/>
            <a:pathLst>
              <a:path w="1518842" h="1518842">
                <a:moveTo>
                  <a:pt x="0" y="0"/>
                </a:moveTo>
                <a:lnTo>
                  <a:pt x="1518841" y="0"/>
                </a:lnTo>
                <a:lnTo>
                  <a:pt x="1518841" y="1518842"/>
                </a:lnTo>
                <a:lnTo>
                  <a:pt x="0" y="1518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288667"/>
            <a:ext cx="763514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CÔNG CỤ SỬ DỤNG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179228"/>
            <a:ext cx="4014881" cy="8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1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Cơ</a:t>
            </a:r>
            <a:r>
              <a:rPr lang="en-US" sz="2799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sở dữ liệu: MySQL</a:t>
            </a:r>
          </a:p>
          <a:p>
            <a:pPr marL="0" lvl="0" indent="0" algn="l">
              <a:lnSpc>
                <a:spcPts val="3191"/>
              </a:lnSpc>
            </a:pPr>
            <a:endParaRPr lang="en-US" sz="2799" u="none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004098"/>
            <a:ext cx="4014881" cy="121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1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2799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nghệ giao diện: HTML, CSS</a:t>
            </a:r>
          </a:p>
          <a:p>
            <a:pPr marL="0" lvl="0" indent="0" algn="l">
              <a:lnSpc>
                <a:spcPts val="3191"/>
              </a:lnSpc>
            </a:pPr>
            <a:endParaRPr lang="en-US" sz="2799" u="none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3357667"/>
            <a:ext cx="4014881" cy="121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1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Ngôn ngữ lập</a:t>
            </a:r>
            <a:r>
              <a:rPr lang="en-US" sz="2799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trình: PHP</a:t>
            </a:r>
          </a:p>
          <a:p>
            <a:pPr marL="0" lvl="0" indent="0" algn="l">
              <a:lnSpc>
                <a:spcPts val="3191"/>
              </a:lnSpc>
            </a:pPr>
            <a:endParaRPr lang="en-US" sz="2799" u="none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14108" y="3357667"/>
            <a:ext cx="6558271" cy="121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1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Framework hỗ</a:t>
            </a:r>
            <a:r>
              <a:rPr lang="en-US" sz="2799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trợ : Bootstrap để thiết kế giao diện thân thiện và dễ sử dụng.</a:t>
            </a:r>
          </a:p>
          <a:p>
            <a:pPr marL="0" lvl="0" indent="0" algn="l">
              <a:lnSpc>
                <a:spcPts val="3191"/>
              </a:lnSpc>
            </a:pPr>
            <a:endParaRPr lang="en-US" sz="2799" u="none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5370"/>
            <a:ext cx="6111226" cy="4454468"/>
            <a:chOff x="0" y="0"/>
            <a:chExt cx="8148301" cy="59392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8148301" cy="2996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00"/>
                </a:lnSpc>
              </a:pPr>
              <a:r>
                <a:rPr lang="en-US" sz="6500" b="1" spc="65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THỜI GIAN THỰC HIỆN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3456017"/>
              <a:ext cx="814830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6242"/>
              <a:ext cx="8148301" cy="1953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Dự án dự kiến hoàn thành trong vòng 8 tuần, với các giai đoạn cụ thể như sau:</a:t>
              </a:r>
            </a:p>
            <a:p>
              <a:pPr algn="l">
                <a:lnSpc>
                  <a:spcPts val="3920"/>
                </a:lnSpc>
              </a:pPr>
              <a:endParaRPr lang="en-US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45001" y="1028700"/>
            <a:ext cx="2959542" cy="867280"/>
            <a:chOff x="0" y="0"/>
            <a:chExt cx="732102" cy="2145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45001" y="2494313"/>
            <a:ext cx="2959542" cy="867280"/>
            <a:chOff x="0" y="0"/>
            <a:chExt cx="732102" cy="2145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5001" y="3959927"/>
            <a:ext cx="2959542" cy="867280"/>
            <a:chOff x="0" y="0"/>
            <a:chExt cx="732102" cy="2145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3 - Tuần 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45001" y="5307911"/>
            <a:ext cx="2959542" cy="867280"/>
            <a:chOff x="0" y="0"/>
            <a:chExt cx="732102" cy="2145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5 - Tuần 6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1124772" y="1895980"/>
            <a:ext cx="0" cy="59833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11124772" y="3361593"/>
            <a:ext cx="0" cy="59833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1124772" y="4827206"/>
            <a:ext cx="0" cy="48070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3643807" y="5353593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4: Phát triển Backend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43807" y="4009293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3: Phát triển Frontend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163520" y="9258300"/>
            <a:ext cx="18615039" cy="1396619"/>
            <a:chOff x="0" y="0"/>
            <a:chExt cx="4902726" cy="3678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02726" cy="367834"/>
            </a:xfrm>
            <a:custGeom>
              <a:avLst/>
              <a:gdLst/>
              <a:ahLst/>
              <a:cxnLst/>
              <a:rect l="l" t="t" r="r" b="b"/>
              <a:pathLst>
                <a:path w="4902726" h="367834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27" name="TextBox 27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5"/>
                </a:lnSpc>
              </a:pPr>
              <a:r>
                <a:rPr lang="en-US" sz="1899" b="1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NHÓM 6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643807" y="2536728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2: Thiết kế hệ thống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43807" y="1062671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1: Phân tích yêu cầu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659288" y="6655552"/>
            <a:ext cx="2959542" cy="867280"/>
            <a:chOff x="0" y="0"/>
            <a:chExt cx="732102" cy="2145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7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630718" y="7955768"/>
            <a:ext cx="2959542" cy="867280"/>
            <a:chOff x="0" y="0"/>
            <a:chExt cx="732102" cy="2145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Tuần 8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11139060" y="5642189"/>
            <a:ext cx="0" cy="101336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V="1">
            <a:off x="11110489" y="7089192"/>
            <a:ext cx="0" cy="86657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3577132" y="6652947"/>
            <a:ext cx="368216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5: Kiểm thử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77132" y="8001687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Giai đoạn 6: Hoàn thiện và báo cáo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04668" y="3826765"/>
            <a:ext cx="10096182" cy="25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33"/>
              </a:lnSpc>
            </a:pPr>
            <a:r>
              <a:rPr lang="en-US" sz="8099" b="1" spc="8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PHÂN TÍCH THIẾT KẾ HỆ THỐNG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7" name="TextBox 7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5"/>
                </a:lnSpc>
              </a:pPr>
              <a:r>
                <a:rPr lang="en-US" sz="1899" b="1" spc="3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NHÓM 6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712068" y="272430"/>
            <a:ext cx="2258658" cy="756270"/>
          </a:xfrm>
          <a:custGeom>
            <a:avLst/>
            <a:gdLst/>
            <a:ahLst/>
            <a:cxnLst/>
            <a:rect l="l" t="t" r="r" b="b"/>
            <a:pathLst>
              <a:path w="2258658" h="756270">
                <a:moveTo>
                  <a:pt x="0" y="0"/>
                </a:moveTo>
                <a:lnTo>
                  <a:pt x="2258659" y="0"/>
                </a:lnTo>
                <a:lnTo>
                  <a:pt x="2258659" y="756270"/>
                </a:lnTo>
                <a:lnTo>
                  <a:pt x="0" y="756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2935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68910" y="2281751"/>
            <a:ext cx="11076829" cy="8005249"/>
          </a:xfrm>
          <a:custGeom>
            <a:avLst/>
            <a:gdLst/>
            <a:ahLst/>
            <a:cxnLst/>
            <a:rect l="l" t="t" r="r" b="b"/>
            <a:pathLst>
              <a:path w="11076829" h="8005249">
                <a:moveTo>
                  <a:pt x="0" y="0"/>
                </a:moveTo>
                <a:lnTo>
                  <a:pt x="11076829" y="0"/>
                </a:lnTo>
                <a:lnTo>
                  <a:pt x="11076829" y="8005249"/>
                </a:lnTo>
                <a:lnTo>
                  <a:pt x="0" y="800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29" b="-1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78627"/>
            <a:ext cx="1245663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0"/>
              </a:lnSpc>
            </a:pPr>
            <a:r>
              <a:rPr lang="en-US" sz="6500" b="1" spc="6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USECASE TỔNG QUÁT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2935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98368" y="2129351"/>
            <a:ext cx="8938258" cy="9097464"/>
          </a:xfrm>
          <a:custGeom>
            <a:avLst/>
            <a:gdLst/>
            <a:ahLst/>
            <a:cxnLst/>
            <a:rect l="l" t="t" r="r" b="b"/>
            <a:pathLst>
              <a:path w="8938258" h="9097464">
                <a:moveTo>
                  <a:pt x="0" y="0"/>
                </a:moveTo>
                <a:lnTo>
                  <a:pt x="8938258" y="0"/>
                </a:lnTo>
                <a:lnTo>
                  <a:pt x="8938258" y="9097464"/>
                </a:lnTo>
                <a:lnTo>
                  <a:pt x="0" y="90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38039" y="102445"/>
            <a:ext cx="16011923" cy="187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0"/>
              </a:lnSpc>
            </a:pPr>
            <a:r>
              <a:rPr lang="en-US" sz="6412" b="1" spc="64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BIỂU ĐỒ TUẦN TỰ GIỮA GIÁO VIÊN VÀ HỆ THỐNG QUẢN LÝ ĐIỂM.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1288</Words>
  <Application>Microsoft Office PowerPoint</Application>
  <PresentationFormat>Custom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Asap</vt:lpstr>
      <vt:lpstr>Muli Bold</vt:lpstr>
      <vt:lpstr>Times New Roman</vt:lpstr>
      <vt:lpstr>Arimo</vt:lpstr>
      <vt:lpstr>Muli</vt:lpstr>
      <vt:lpstr>Asap Bold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xuất dự án Bài thuyết trình doanh nghiệp theo Phong cách Tối Đơn giản Đen Trắng</dc:title>
  <cp:lastModifiedBy>Nguyen Chi Cuong</cp:lastModifiedBy>
  <cp:revision>7</cp:revision>
  <dcterms:created xsi:type="dcterms:W3CDTF">2006-08-16T00:00:00Z</dcterms:created>
  <dcterms:modified xsi:type="dcterms:W3CDTF">2025-01-08T09:28:34Z</dcterms:modified>
  <dc:identifier>DAGbXfu2yac</dc:identifier>
</cp:coreProperties>
</file>